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334" r:id="rId3"/>
    <p:sldId id="265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2" r:id="rId12"/>
    <p:sldId id="361" r:id="rId13"/>
    <p:sldId id="363" r:id="rId14"/>
    <p:sldId id="34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259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334"/>
            <p14:sldId id="265"/>
            <p14:sldId id="354"/>
            <p14:sldId id="355"/>
            <p14:sldId id="356"/>
            <p14:sldId id="357"/>
            <p14:sldId id="358"/>
            <p14:sldId id="359"/>
            <p14:sldId id="360"/>
            <p14:sldId id="362"/>
            <p14:sldId id="361"/>
            <p14:sldId id="363"/>
            <p14:sldId id="34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16"/>
    <p:restoredTop sz="76860"/>
  </p:normalViewPr>
  <p:slideViewPr>
    <p:cSldViewPr snapToGrid="0">
      <p:cViewPr varScale="1">
        <p:scale>
          <a:sx n="66" d="100"/>
          <a:sy n="66" d="100"/>
        </p:scale>
        <p:origin x="496" y="184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latest#realms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9837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latest#realms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495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latest#realms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8692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latest#realms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0577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latest#writes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203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23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/latest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736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latest#realms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0131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latest#realms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0714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latest#realms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7389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latest#realms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6666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latest#realms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9227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latest#realms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947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latest#realms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2703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m.io/docs/realm-object-server/latest/#realm-functions" TargetMode="External"/><Relationship Id="rId2" Type="http://schemas.openxmlformats.org/officeDocument/2006/relationships/hyperlink" Target="https://realm.io/docs/javascript/latest#querie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m.io/docs/javascript/latest#primary-key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m.io/docs/javascript/latest#writ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338F1-035F-F344-9F2E-88B1FC90A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09F3E-6D66-6049-BD34-1F677BC8C470}"/>
              </a:ext>
            </a:extLst>
          </p:cNvPr>
          <p:cNvSpPr txBox="1"/>
          <p:nvPr/>
        </p:nvSpPr>
        <p:spPr>
          <a:xfrm>
            <a:off x="559231" y="655070"/>
            <a:ext cx="3873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46B0-761E-F546-8CBF-0D97CDADD0B4}"/>
              </a:ext>
            </a:extLst>
          </p:cNvPr>
          <p:cNvSpPr txBox="1"/>
          <p:nvPr/>
        </p:nvSpPr>
        <p:spPr>
          <a:xfrm>
            <a:off x="712924" y="1616520"/>
            <a:ext cx="1064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For to-one relationships you specify the </a:t>
            </a:r>
            <a:r>
              <a:rPr lang="en-US" sz="1800" b="1" dirty="0"/>
              <a:t>name</a:t>
            </a:r>
            <a:r>
              <a:rPr lang="en-US" sz="1800" dirty="0"/>
              <a:t> property of the object schema you are referencing as the property’s type: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79B392-DE48-EB4F-9D46-3FAED11994AA}"/>
              </a:ext>
            </a:extLst>
          </p:cNvPr>
          <p:cNvSpPr txBox="1"/>
          <p:nvPr/>
        </p:nvSpPr>
        <p:spPr>
          <a:xfrm>
            <a:off x="559231" y="989874"/>
            <a:ext cx="319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To-One Relationships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656CBF-1340-C646-B1D6-462975001C31}"/>
              </a:ext>
            </a:extLst>
          </p:cNvPr>
          <p:cNvSpPr/>
          <p:nvPr/>
        </p:nvSpPr>
        <p:spPr>
          <a:xfrm>
            <a:off x="2495873" y="2290036"/>
            <a:ext cx="5516751" cy="19404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The following property definitions are equivalent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car: {type: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van: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r>
              <a:rPr lang="en-VN" sz="18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8DEB7-5F5E-4348-806B-3FC1BC3BF27E}"/>
              </a:ext>
            </a:extLst>
          </p:cNvPr>
          <p:cNvSpPr txBox="1"/>
          <p:nvPr/>
        </p:nvSpPr>
        <p:spPr>
          <a:xfrm>
            <a:off x="712924" y="4417010"/>
            <a:ext cx="1064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When using object properties you need to make sure all referenced types are present in the schema used to open the Realm:</a:t>
            </a:r>
            <a:endParaRPr lang="en-V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A66A3-20D0-0D40-B198-30AE432CCC1E}"/>
              </a:ext>
            </a:extLst>
          </p:cNvPr>
          <p:cNvSpPr/>
          <p:nvPr/>
        </p:nvSpPr>
        <p:spPr>
          <a:xfrm>
            <a:off x="2514600" y="5201309"/>
            <a:ext cx="5498024" cy="10170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CarSchema is needed since PersonSchema contains properties of type 'Car'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.open({schema: [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CarSchema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]})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.then(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/* ... */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8018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D06299-A160-4643-993D-6CFA226FD8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25218-015D-9749-BBA6-AC642F3148E9}"/>
              </a:ext>
            </a:extLst>
          </p:cNvPr>
          <p:cNvSpPr txBox="1"/>
          <p:nvPr/>
        </p:nvSpPr>
        <p:spPr>
          <a:xfrm>
            <a:off x="697422" y="1053885"/>
            <a:ext cx="1065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When accessing object properties, you can access nested properties using normal property syntax:</a:t>
            </a:r>
            <a:endParaRPr lang="en-VN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2CAE1E-39BB-4447-BD59-53EFD38BFC4F}"/>
              </a:ext>
            </a:extLst>
          </p:cNvPr>
          <p:cNvSpPr/>
          <p:nvPr/>
        </p:nvSpPr>
        <p:spPr>
          <a:xfrm>
            <a:off x="1436177" y="1761621"/>
            <a:ext cx="6096000" cy="26346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nameString = person.car.name;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person.car.miles =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1100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create a new Car by setting the property to an object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with all of the required fields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person.van = {make: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'Ford'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model: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'Transit'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set both properties to the same car instance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person.car = person.van;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0C8DD-19BE-3A42-9ADF-A05EE892C1BB}"/>
              </a:ext>
            </a:extLst>
          </p:cNvPr>
          <p:cNvSpPr txBox="1"/>
          <p:nvPr/>
        </p:nvSpPr>
        <p:spPr>
          <a:xfrm>
            <a:off x="697422" y="4734721"/>
            <a:ext cx="10656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Object properties in Realm are </a:t>
            </a:r>
            <a:r>
              <a:rPr lang="en-US" sz="1800" b="1" i="1" dirty="0"/>
              <a:t>always</a:t>
            </a:r>
            <a:r>
              <a:rPr lang="en-US" sz="1800" dirty="0"/>
              <a:t> optional, do not have to be explicitly specified as such, and cannot be made required.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369393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338F1-035F-F344-9F2E-88B1FC90A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09F3E-6D66-6049-BD34-1F677BC8C470}"/>
              </a:ext>
            </a:extLst>
          </p:cNvPr>
          <p:cNvSpPr txBox="1"/>
          <p:nvPr/>
        </p:nvSpPr>
        <p:spPr>
          <a:xfrm>
            <a:off x="559231" y="655070"/>
            <a:ext cx="3873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46B0-761E-F546-8CBF-0D97CDADD0B4}"/>
              </a:ext>
            </a:extLst>
          </p:cNvPr>
          <p:cNvSpPr txBox="1"/>
          <p:nvPr/>
        </p:nvSpPr>
        <p:spPr>
          <a:xfrm>
            <a:off x="712924" y="1508032"/>
            <a:ext cx="1064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Just as with basic properties, you can also have a list of objects to form a to-many relationship. This is done by either appending </a:t>
            </a:r>
            <a:r>
              <a:rPr lang="en-US" sz="1800" b="1" dirty="0"/>
              <a:t>[ ]</a:t>
            </a:r>
            <a:r>
              <a:rPr lang="en-US" sz="1800" dirty="0"/>
              <a:t> to the name of the target object schema, or by setting the property type to </a:t>
            </a:r>
            <a:r>
              <a:rPr lang="en-US" sz="1800" b="1" dirty="0"/>
              <a:t>list</a:t>
            </a:r>
            <a:r>
              <a:rPr lang="en-US" sz="1800" dirty="0"/>
              <a:t> and specifying the </a:t>
            </a:r>
            <a:r>
              <a:rPr lang="en-US" sz="1800" b="1" dirty="0" err="1"/>
              <a:t>objectType</a:t>
            </a:r>
            <a:r>
              <a:rPr lang="en-US" sz="18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79B392-DE48-EB4F-9D46-3FAED11994AA}"/>
              </a:ext>
            </a:extLst>
          </p:cNvPr>
          <p:cNvSpPr txBox="1"/>
          <p:nvPr/>
        </p:nvSpPr>
        <p:spPr>
          <a:xfrm>
            <a:off x="559231" y="989874"/>
            <a:ext cx="319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To-Many Relationships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B773C9-6D79-3D49-8428-8D1908F7AC03}"/>
              </a:ext>
            </a:extLst>
          </p:cNvPr>
          <p:cNvSpPr/>
          <p:nvPr/>
        </p:nvSpPr>
        <p:spPr>
          <a:xfrm>
            <a:off x="1054530" y="2472748"/>
            <a:ext cx="6096000" cy="4248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The following property definitions are equivalent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cars: {type: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'list'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objectType: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vans: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'Car[]'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carList = person.cars;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Add new cars to the list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carList.push({make: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'Honda'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model: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'Accord'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miles: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carList.push({make: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'Toyota'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model: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'Prius'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miles: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secondCar = carList[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].model;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access using an array index</a:t>
            </a:r>
            <a:r>
              <a:rPr lang="en-VN" sz="18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34570-8F2E-104B-B095-232AD6658E8F}"/>
              </a:ext>
            </a:extLst>
          </p:cNvPr>
          <p:cNvSpPr txBox="1"/>
          <p:nvPr/>
        </p:nvSpPr>
        <p:spPr>
          <a:xfrm>
            <a:off x="7609667" y="5156021"/>
            <a:ext cx="3744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Unlike other lists and to-one relationships, to-many relationships </a:t>
            </a:r>
            <a:r>
              <a:rPr lang="en-US" sz="1800" i="1" dirty="0">
                <a:solidFill>
                  <a:schemeClr val="accent2"/>
                </a:solidFill>
              </a:rPr>
              <a:t>cannot</a:t>
            </a:r>
            <a:r>
              <a:rPr lang="en-US" sz="1800" dirty="0">
                <a:solidFill>
                  <a:schemeClr val="accent2"/>
                </a:solidFill>
              </a:rPr>
              <a:t> be made optional.</a:t>
            </a:r>
            <a:endParaRPr lang="en-VN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543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338F1-035F-F344-9F2E-88B1FC90A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09F3E-6D66-6049-BD34-1F677BC8C470}"/>
              </a:ext>
            </a:extLst>
          </p:cNvPr>
          <p:cNvSpPr txBox="1"/>
          <p:nvPr/>
        </p:nvSpPr>
        <p:spPr>
          <a:xfrm>
            <a:off x="559231" y="655070"/>
            <a:ext cx="3873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46B0-761E-F546-8CBF-0D97CDADD0B4}"/>
              </a:ext>
            </a:extLst>
          </p:cNvPr>
          <p:cNvSpPr txBox="1"/>
          <p:nvPr/>
        </p:nvSpPr>
        <p:spPr>
          <a:xfrm>
            <a:off x="712924" y="1508032"/>
            <a:ext cx="1064087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Links are unidirectional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a to-many property </a:t>
            </a:r>
            <a:r>
              <a:rPr lang="en-US" sz="1800" b="1" dirty="0" err="1"/>
              <a:t>Person.dogs</a:t>
            </a:r>
            <a:r>
              <a:rPr lang="en-US" sz="1800" dirty="0"/>
              <a:t> links to </a:t>
            </a:r>
            <a:r>
              <a:rPr lang="en-US" sz="1800" b="1" dirty="0"/>
              <a:t>Dog</a:t>
            </a:r>
            <a:r>
              <a:rPr lang="en-US" sz="1800" dirty="0"/>
              <a:t> instances and a to-one property </a:t>
            </a:r>
            <a:r>
              <a:rPr lang="en-US" sz="1800" b="1" dirty="0" err="1"/>
              <a:t>Dog.owner</a:t>
            </a:r>
            <a:r>
              <a:rPr lang="en-US" sz="1800" dirty="0"/>
              <a:t> links to </a:t>
            </a:r>
            <a:r>
              <a:rPr lang="en-US" sz="1800" b="1" dirty="0"/>
              <a:t>Person</a:t>
            </a:r>
            <a:r>
              <a:rPr lang="en-US" sz="1800" dirty="0"/>
              <a:t>, these links are independent from one another.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Appending a </a:t>
            </a:r>
            <a:r>
              <a:rPr lang="en-US" sz="1800" b="1" dirty="0"/>
              <a:t>Dog</a:t>
            </a:r>
            <a:r>
              <a:rPr lang="en-US" sz="1800" dirty="0"/>
              <a:t> to a </a:t>
            </a:r>
            <a:r>
              <a:rPr lang="en-US" sz="1800" b="1" dirty="0"/>
              <a:t>Person</a:t>
            </a:r>
            <a:r>
              <a:rPr lang="en-US" sz="1800" dirty="0"/>
              <a:t> instance’s </a:t>
            </a:r>
            <a:r>
              <a:rPr lang="en-US" sz="1800" b="1" dirty="0"/>
              <a:t>dogs</a:t>
            </a:r>
            <a:r>
              <a:rPr lang="en-US" sz="1800" dirty="0"/>
              <a:t> property doesn’t automatically set the dog’s </a:t>
            </a:r>
            <a:r>
              <a:rPr lang="en-US" sz="1800" b="1" dirty="0"/>
              <a:t>owner</a:t>
            </a:r>
            <a:r>
              <a:rPr lang="en-US" sz="1800" dirty="0"/>
              <a:t> property to this </a:t>
            </a:r>
            <a:r>
              <a:rPr lang="en-US" sz="1800" b="1" dirty="0"/>
              <a:t>Person</a:t>
            </a:r>
            <a:r>
              <a:rPr lang="en-US" sz="1800" dirty="0"/>
              <a:t>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Because manually synchronizing pairs of relationships is error prone, complex and duplicates information, Realm provides linking objects properties to represent these inverse relationships.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With linking objects properties, you can obtain all objects that link to a given object from a specific property.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For example, a </a:t>
            </a:r>
            <a:r>
              <a:rPr lang="en-US" sz="1800" b="1" dirty="0"/>
              <a:t>Dog</a:t>
            </a:r>
            <a:r>
              <a:rPr lang="en-US" sz="1800" dirty="0"/>
              <a:t> object can have a property named </a:t>
            </a:r>
            <a:r>
              <a:rPr lang="en-US" sz="1800" b="1" dirty="0"/>
              <a:t>owners</a:t>
            </a:r>
            <a:r>
              <a:rPr lang="en-US" sz="1800" dirty="0"/>
              <a:t> that contains all of the </a:t>
            </a:r>
            <a:r>
              <a:rPr lang="en-US" sz="1800" b="1" dirty="0"/>
              <a:t>Person</a:t>
            </a:r>
            <a:r>
              <a:rPr lang="en-US" sz="1800" dirty="0"/>
              <a:t> objects that have this exact </a:t>
            </a:r>
            <a:r>
              <a:rPr lang="en-US" sz="1800" b="1" dirty="0"/>
              <a:t>Dog</a:t>
            </a:r>
            <a:r>
              <a:rPr lang="en-US" sz="1800" dirty="0"/>
              <a:t> object in their </a:t>
            </a:r>
            <a:r>
              <a:rPr lang="en-US" sz="1800" b="1" dirty="0"/>
              <a:t>dogs</a:t>
            </a:r>
            <a:r>
              <a:rPr lang="en-US" sz="1800" dirty="0"/>
              <a:t> property. This is done by making the </a:t>
            </a:r>
            <a:r>
              <a:rPr lang="en-US" sz="1800" b="1" dirty="0"/>
              <a:t>owners</a:t>
            </a:r>
            <a:r>
              <a:rPr lang="en-US" sz="1800" dirty="0"/>
              <a:t> property of type </a:t>
            </a:r>
            <a:r>
              <a:rPr lang="en-US" sz="1800" b="1" dirty="0" err="1"/>
              <a:t>linkingObjects</a:t>
            </a:r>
            <a:r>
              <a:rPr lang="en-US" sz="1800" dirty="0"/>
              <a:t> and then specifying the relationship that it has with the </a:t>
            </a:r>
            <a:r>
              <a:rPr lang="en-US" sz="1800" b="1" dirty="0"/>
              <a:t>Person</a:t>
            </a:r>
            <a:r>
              <a:rPr lang="en-US" sz="1800" dirty="0"/>
              <a:t> object.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79B392-DE48-EB4F-9D46-3FAED11994AA}"/>
              </a:ext>
            </a:extLst>
          </p:cNvPr>
          <p:cNvSpPr txBox="1"/>
          <p:nvPr/>
        </p:nvSpPr>
        <p:spPr>
          <a:xfrm>
            <a:off x="559231" y="989874"/>
            <a:ext cx="319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Inverse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72336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14626-FFA6-0B43-8109-52F698037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256851-AA1E-324C-86E4-8E5B552393CA}"/>
              </a:ext>
            </a:extLst>
          </p:cNvPr>
          <p:cNvSpPr/>
          <p:nvPr/>
        </p:nvSpPr>
        <p:spPr>
          <a:xfrm>
            <a:off x="479801" y="1844655"/>
            <a:ext cx="5507065" cy="35562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dogs: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'Dog[]'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DogSchema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'Dog'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No shorthand syntax for linkingObjects properties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owners: {type: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'linkingObjects'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objectType: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property: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'dogs'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4197F0-B499-A849-B55F-B516A4C3770D}"/>
              </a:ext>
            </a:extLst>
          </p:cNvPr>
          <p:cNvSpPr txBox="1"/>
          <p:nvPr/>
        </p:nvSpPr>
        <p:spPr>
          <a:xfrm>
            <a:off x="619932" y="898902"/>
            <a:ext cx="10733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 </a:t>
            </a:r>
            <a:r>
              <a:rPr lang="en-US" sz="1800" dirty="0" err="1"/>
              <a:t>linkingObjects</a:t>
            </a:r>
            <a:r>
              <a:rPr lang="en-US" sz="1800" dirty="0"/>
              <a:t> property can point either to a List property (to-many relationship) or an </a:t>
            </a:r>
            <a:r>
              <a:rPr lang="en-US" sz="1800" dirty="0" err="1"/>
              <a:t>Objectproperty</a:t>
            </a:r>
            <a:r>
              <a:rPr lang="en-US" sz="1800" dirty="0"/>
              <a:t> (to-one relationship):</a:t>
            </a:r>
            <a:endParaRPr lang="en-VN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7000E-9A15-D844-97F0-76698687284D}"/>
              </a:ext>
            </a:extLst>
          </p:cNvPr>
          <p:cNvSpPr/>
          <p:nvPr/>
        </p:nvSpPr>
        <p:spPr>
          <a:xfrm>
            <a:off x="6345265" y="1844655"/>
            <a:ext cx="5366934" cy="33701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 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ShipSchema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 = {</a:t>
            </a:r>
          </a:p>
          <a:p>
            <a:pPr>
              <a:lnSpc>
                <a:spcPts val="17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name: 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'Ship'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pPr>
              <a:lnSpc>
                <a:spcPts val="17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properties: {</a:t>
            </a:r>
          </a:p>
          <a:p>
            <a:pPr>
              <a:lnSpc>
                <a:spcPts val="17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captain: 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'Captain'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pPr>
              <a:lnSpc>
                <a:spcPts val="17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pPr>
              <a:lnSpc>
                <a:spcPts val="17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pPr>
              <a:lnSpc>
                <a:spcPts val="1760"/>
              </a:lnSpc>
            </a:pPr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 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CaptainSchema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 = {</a:t>
            </a:r>
          </a:p>
          <a:p>
            <a:pPr>
              <a:lnSpc>
                <a:spcPts val="17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name: 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'Captain'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pPr>
              <a:lnSpc>
                <a:spcPts val="17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properties: {</a:t>
            </a:r>
          </a:p>
          <a:p>
            <a:pPr>
              <a:lnSpc>
                <a:spcPts val="17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ships: {type: 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linkingObjects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 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objectType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'Ship'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 property: 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'captain'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pPr>
              <a:lnSpc>
                <a:spcPts val="17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8788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74B475-0150-3840-A3C0-AA883266BC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84DF4-C343-4349-B0DA-2E3A92E8E970}"/>
              </a:ext>
            </a:extLst>
          </p:cNvPr>
          <p:cNvSpPr txBox="1"/>
          <p:nvPr/>
        </p:nvSpPr>
        <p:spPr>
          <a:xfrm>
            <a:off x="697425" y="976391"/>
            <a:ext cx="10656375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When accessing </a:t>
            </a:r>
            <a:r>
              <a:rPr lang="en-US" sz="1800" b="1" dirty="0" err="1"/>
              <a:t>linkingObjects</a:t>
            </a:r>
            <a:r>
              <a:rPr lang="en-US" sz="1800" dirty="0"/>
              <a:t> properties, a Results object is returned, so further </a:t>
            </a:r>
            <a:r>
              <a:rPr lang="en-US" sz="1800" dirty="0">
                <a:hlinkClick r:id="rId2"/>
              </a:rPr>
              <a:t>querying and sorting</a:t>
            </a:r>
            <a:r>
              <a:rPr lang="en-US" sz="1800" dirty="0"/>
              <a:t> are fully supported. </a:t>
            </a:r>
            <a:r>
              <a:rPr lang="en-US" sz="1800" b="1" dirty="0" err="1"/>
              <a:t>linkingObject</a:t>
            </a:r>
            <a:r>
              <a:rPr lang="en-US" sz="1800" dirty="0"/>
              <a:t> properties belong to the object they were acquired from and can not be set or manipulated directly. They are updated automatically when a transaction is committed.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i="1" dirty="0"/>
              <a:t>Accessing </a:t>
            </a:r>
            <a:r>
              <a:rPr lang="en-US" sz="1800" b="1" i="1" dirty="0" err="1"/>
              <a:t>linkingObjects</a:t>
            </a:r>
            <a:r>
              <a:rPr lang="en-US" sz="1800" i="1" dirty="0"/>
              <a:t> without a schema:</a:t>
            </a:r>
            <a:r>
              <a:rPr lang="en-US" sz="1800" dirty="0"/>
              <a:t> if you have opened a Realm file without specifying a schema, e.g. in a </a:t>
            </a:r>
            <a:r>
              <a:rPr lang="en-US" sz="1800" dirty="0">
                <a:hlinkClick r:id="rId3"/>
              </a:rPr>
              <a:t>Realm Functions</a:t>
            </a:r>
            <a:r>
              <a:rPr lang="en-US" sz="1800" dirty="0"/>
              <a:t> callback, you can get a </a:t>
            </a:r>
            <a:r>
              <a:rPr lang="en-US" sz="1800" b="1" dirty="0" err="1"/>
              <a:t>linkingObjects</a:t>
            </a:r>
            <a:r>
              <a:rPr lang="en-US" sz="1800" dirty="0"/>
              <a:t> property by calling </a:t>
            </a:r>
            <a:r>
              <a:rPr lang="en-US" sz="1800" b="1" dirty="0" err="1"/>
              <a:t>linkingObjects</a:t>
            </a:r>
            <a:r>
              <a:rPr lang="en-US" sz="1800" b="1" dirty="0"/>
              <a:t>(</a:t>
            </a:r>
            <a:r>
              <a:rPr lang="en-US" sz="1800" b="1" dirty="0" err="1"/>
              <a:t>objectType</a:t>
            </a:r>
            <a:r>
              <a:rPr lang="en-US" sz="1800" b="1" dirty="0"/>
              <a:t>, property)</a:t>
            </a:r>
            <a:r>
              <a:rPr lang="en-US" sz="1800" dirty="0"/>
              <a:t> on an </a:t>
            </a:r>
            <a:r>
              <a:rPr lang="en-US" sz="1800" b="1" dirty="0"/>
              <a:t>Object</a:t>
            </a:r>
            <a:r>
              <a:rPr lang="en-US" sz="1800" dirty="0"/>
              <a:t> instance:</a:t>
            </a:r>
          </a:p>
          <a:p>
            <a:endParaRPr lang="en-VN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81CFDE-10E5-1B42-9712-BE99AF77A111}"/>
              </a:ext>
            </a:extLst>
          </p:cNvPr>
          <p:cNvSpPr/>
          <p:nvPr/>
        </p:nvSpPr>
        <p:spPr>
          <a:xfrm>
            <a:off x="2784528" y="3543927"/>
            <a:ext cx="6096000" cy="6052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captain = realm.objectForPrimaryKey(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'Captain'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ships = captain.linkingObjects(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'Ship'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'captain'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en-VN" sz="18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68944-F2A9-B54F-B11C-654AD3A002D4}"/>
              </a:ext>
            </a:extLst>
          </p:cNvPr>
          <p:cNvSpPr txBox="1"/>
          <p:nvPr/>
        </p:nvSpPr>
        <p:spPr>
          <a:xfrm>
            <a:off x="697425" y="4536276"/>
            <a:ext cx="692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Linking objects properties </a:t>
            </a:r>
            <a:r>
              <a:rPr lang="en-US" sz="1800" i="1" dirty="0"/>
              <a:t>cannot</a:t>
            </a:r>
            <a:r>
              <a:rPr lang="en-US" sz="1800" dirty="0"/>
              <a:t> be made optional.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836435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338F1-035F-F344-9F2E-88B1FC90A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09F3E-6D66-6049-BD34-1F677BC8C470}"/>
              </a:ext>
            </a:extLst>
          </p:cNvPr>
          <p:cNvSpPr txBox="1"/>
          <p:nvPr/>
        </p:nvSpPr>
        <p:spPr>
          <a:xfrm>
            <a:off x="559231" y="655070"/>
            <a:ext cx="3873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Default Property Values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46B0-761E-F546-8CBF-0D97CDADD0B4}"/>
              </a:ext>
            </a:extLst>
          </p:cNvPr>
          <p:cNvSpPr txBox="1"/>
          <p:nvPr/>
        </p:nvSpPr>
        <p:spPr>
          <a:xfrm>
            <a:off x="712924" y="1254184"/>
            <a:ext cx="1064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property values can be specified by setting the </a:t>
            </a:r>
            <a:r>
              <a:rPr lang="en-US" sz="1800" b="1" dirty="0"/>
              <a:t>default</a:t>
            </a:r>
            <a:r>
              <a:rPr lang="en-US" sz="1800" dirty="0"/>
              <a:t> designator in the property definition. To use a default value, leave the property unspecified during object creation.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0A2A6-516B-E540-A0F5-AAD4EBD2A449}"/>
              </a:ext>
            </a:extLst>
          </p:cNvPr>
          <p:cNvSpPr/>
          <p:nvPr/>
        </p:nvSpPr>
        <p:spPr>
          <a:xfrm>
            <a:off x="2514600" y="2099519"/>
            <a:ext cx="6096000" cy="3787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CarSchema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make:  {type: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model: {type: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drive: {type: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'fwd'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miles: {type: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'int'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Since `miles` is left out it defaults to `0`, and since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`drive` is specified, it overrides the default value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realm.create(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{make: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'Honda'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model: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'Accord'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drive: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'awd'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6193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338F1-035F-F344-9F2E-88B1FC90A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09F3E-6D66-6049-BD34-1F677BC8C470}"/>
              </a:ext>
            </a:extLst>
          </p:cNvPr>
          <p:cNvSpPr txBox="1"/>
          <p:nvPr/>
        </p:nvSpPr>
        <p:spPr>
          <a:xfrm>
            <a:off x="559231" y="655070"/>
            <a:ext cx="387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Indexed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46B0-761E-F546-8CBF-0D97CDADD0B4}"/>
              </a:ext>
            </a:extLst>
          </p:cNvPr>
          <p:cNvSpPr txBox="1"/>
          <p:nvPr/>
        </p:nvSpPr>
        <p:spPr>
          <a:xfrm>
            <a:off x="712924" y="1254184"/>
            <a:ext cx="1064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You can add an </a:t>
            </a:r>
            <a:r>
              <a:rPr lang="en-US" sz="1800" b="1" dirty="0"/>
              <a:t>indexed</a:t>
            </a:r>
            <a:r>
              <a:rPr lang="en-US" sz="1800" dirty="0"/>
              <a:t> designator to a property definition to cause that property to be indexed. This is supported for </a:t>
            </a:r>
            <a:r>
              <a:rPr lang="en-US" sz="1800" b="1" dirty="0"/>
              <a:t>int</a:t>
            </a:r>
            <a:r>
              <a:rPr lang="en-US" sz="1800" dirty="0"/>
              <a:t>, </a:t>
            </a:r>
            <a:r>
              <a:rPr lang="en-US" sz="1800" b="1" dirty="0"/>
              <a:t>string</a:t>
            </a:r>
            <a:r>
              <a:rPr lang="en-US" sz="1800" dirty="0"/>
              <a:t>, </a:t>
            </a:r>
            <a:r>
              <a:rPr lang="en-US" sz="1800" b="1" dirty="0"/>
              <a:t>bool</a:t>
            </a:r>
            <a:r>
              <a:rPr lang="en-US" sz="1800" dirty="0"/>
              <a:t>, and </a:t>
            </a:r>
            <a:r>
              <a:rPr lang="en-US" sz="1800" b="1" dirty="0"/>
              <a:t>date</a:t>
            </a:r>
            <a:r>
              <a:rPr lang="en-US" sz="1800" dirty="0"/>
              <a:t> property types: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8F0B7E-0FA6-3B4B-8D53-7761A79D2803}"/>
              </a:ext>
            </a:extLst>
          </p:cNvPr>
          <p:cNvSpPr/>
          <p:nvPr/>
        </p:nvSpPr>
        <p:spPr>
          <a:xfrm>
            <a:off x="2149099" y="2240557"/>
            <a:ext cx="4654657" cy="1709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BookSchema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'Book'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name: { 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indexed: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price: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'float'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r>
              <a:rPr lang="en-VN" sz="18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0F964-4AFE-F34D-A3CF-49179F3FDABE}"/>
              </a:ext>
            </a:extLst>
          </p:cNvPr>
          <p:cNvSpPr txBox="1"/>
          <p:nvPr/>
        </p:nvSpPr>
        <p:spPr>
          <a:xfrm>
            <a:off x="712924" y="4618495"/>
            <a:ext cx="1064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Indexing a property will greatly speed up queries where the property is compared for equality at the cost of slower insertions.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4241221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338F1-035F-F344-9F2E-88B1FC90A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18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09F3E-6D66-6049-BD34-1F677BC8C470}"/>
              </a:ext>
            </a:extLst>
          </p:cNvPr>
          <p:cNvSpPr txBox="1"/>
          <p:nvPr/>
        </p:nvSpPr>
        <p:spPr>
          <a:xfrm>
            <a:off x="559231" y="655070"/>
            <a:ext cx="387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Primary Keys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46B0-761E-F546-8CBF-0D97CDADD0B4}"/>
              </a:ext>
            </a:extLst>
          </p:cNvPr>
          <p:cNvSpPr txBox="1"/>
          <p:nvPr/>
        </p:nvSpPr>
        <p:spPr>
          <a:xfrm>
            <a:off x="712924" y="1254184"/>
            <a:ext cx="10640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You can specify the </a:t>
            </a:r>
            <a:r>
              <a:rPr lang="en-US" sz="1800" b="1" dirty="0" err="1"/>
              <a:t>primaryKey</a:t>
            </a:r>
            <a:r>
              <a:rPr lang="en-US" sz="1800" dirty="0"/>
              <a:t> property in an object model for </a:t>
            </a:r>
            <a:r>
              <a:rPr lang="en-US" sz="1800" b="1" dirty="0"/>
              <a:t>string</a:t>
            </a:r>
            <a:r>
              <a:rPr lang="en-US" sz="1800" dirty="0"/>
              <a:t> and </a:t>
            </a:r>
            <a:r>
              <a:rPr lang="en-US" sz="1800" b="1" dirty="0"/>
              <a:t>int</a:t>
            </a:r>
            <a:r>
              <a:rPr lang="en-US" sz="1800" dirty="0"/>
              <a:t> properties. Declaring a primary key allows objects to be looked up and updated efficiently and enforces uniqueness for each value. Once an object with a primary key has been added to a Realm the primary key cannot be changed.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0F964-4AFE-F34D-A3CF-49179F3FDABE}"/>
              </a:ext>
            </a:extLst>
          </p:cNvPr>
          <p:cNvSpPr txBox="1"/>
          <p:nvPr/>
        </p:nvSpPr>
        <p:spPr>
          <a:xfrm>
            <a:off x="712924" y="4926239"/>
            <a:ext cx="1064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Primary key properties are automatically indexed.</a:t>
            </a:r>
            <a:endParaRPr lang="en-VN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A99BED-B61E-FC4F-8550-ED0C7924AAAB}"/>
              </a:ext>
            </a:extLst>
          </p:cNvPr>
          <p:cNvSpPr/>
          <p:nvPr/>
        </p:nvSpPr>
        <p:spPr>
          <a:xfrm>
            <a:off x="2707037" y="2604758"/>
            <a:ext cx="4127715" cy="21712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BookSchema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'Book'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primaryKey: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'id'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id:   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'int'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primary key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title: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price: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'float'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6197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89A3A7-0453-F941-B9BB-9859B504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Writes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57A90-D655-8C4D-974D-08AF98F0D2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19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44EFCF-3B3D-C44E-89C2-FF76E9C77F4D}"/>
              </a:ext>
            </a:extLst>
          </p:cNvPr>
          <p:cNvSpPr txBox="1"/>
          <p:nvPr/>
        </p:nvSpPr>
        <p:spPr>
          <a:xfrm>
            <a:off x="666427" y="1580827"/>
            <a:ext cx="10687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Changes to objects in a Realm—creating, updating and deleting—must take place within a </a:t>
            </a:r>
            <a:r>
              <a:rPr lang="en-US" sz="1800" b="1" dirty="0"/>
              <a:t>write()</a:t>
            </a:r>
            <a:r>
              <a:rPr lang="en-US" sz="1800" dirty="0"/>
              <a:t> transaction block. Note that </a:t>
            </a:r>
            <a:r>
              <a:rPr lang="en-US" sz="1800" b="1" dirty="0"/>
              <a:t>write</a:t>
            </a:r>
            <a:r>
              <a:rPr lang="en-US" sz="1800" dirty="0"/>
              <a:t> transactions have a non-negligible overhead; you should try to minimize the number of </a:t>
            </a:r>
            <a:r>
              <a:rPr lang="en-US" sz="1800" b="1" dirty="0"/>
              <a:t>write</a:t>
            </a:r>
            <a:r>
              <a:rPr lang="en-US" sz="1800" dirty="0"/>
              <a:t> blocks within your code.</a:t>
            </a:r>
            <a:endParaRPr lang="en-VN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6052C-7A28-0A41-8581-22C2DCB1092C}"/>
              </a:ext>
            </a:extLst>
          </p:cNvPr>
          <p:cNvSpPr txBox="1"/>
          <p:nvPr/>
        </p:nvSpPr>
        <p:spPr>
          <a:xfrm>
            <a:off x="666427" y="2722273"/>
            <a:ext cx="4989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Creating Objects</a:t>
            </a:r>
            <a:endParaRPr lang="en-VN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2F3F2-06BB-DF48-9AF5-E290AFE7089A}"/>
              </a:ext>
            </a:extLst>
          </p:cNvPr>
          <p:cNvSpPr txBox="1"/>
          <p:nvPr/>
        </p:nvSpPr>
        <p:spPr>
          <a:xfrm>
            <a:off x="838200" y="3239146"/>
            <a:ext cx="8677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Objects are created using the </a:t>
            </a:r>
            <a:r>
              <a:rPr lang="en-US" sz="1800" b="1" dirty="0"/>
              <a:t>create</a:t>
            </a:r>
            <a:r>
              <a:rPr lang="en-US" sz="1800" dirty="0"/>
              <a:t> method:</a:t>
            </a:r>
            <a:endParaRPr lang="en-VN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3D0712-DCCC-BC4C-9BE2-B5CFBBD3F857}"/>
              </a:ext>
            </a:extLst>
          </p:cNvPr>
          <p:cNvSpPr/>
          <p:nvPr/>
        </p:nvSpPr>
        <p:spPr>
          <a:xfrm>
            <a:off x="1684149" y="3725241"/>
            <a:ext cx="6096000" cy="19404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realm.create(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{make: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'Honda'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model: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'Accord'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drive: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'awd'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catch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(e)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console.log(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"Error on creation"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DFBFF-3B1D-514E-95D6-1BB9D2420397}"/>
              </a:ext>
            </a:extLst>
          </p:cNvPr>
          <p:cNvSpPr txBox="1"/>
          <p:nvPr/>
        </p:nvSpPr>
        <p:spPr>
          <a:xfrm>
            <a:off x="838200" y="5966847"/>
            <a:ext cx="928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Note that any exceptions thrown in </a:t>
            </a:r>
            <a:r>
              <a:rPr lang="en-US" sz="1800" b="1" dirty="0"/>
              <a:t>write() </a:t>
            </a:r>
            <a:r>
              <a:rPr lang="en-US" sz="1800" dirty="0"/>
              <a:t>will cancel the transaction. The </a:t>
            </a:r>
            <a:r>
              <a:rPr lang="en-US" sz="1800" b="1" dirty="0"/>
              <a:t>try/catch</a:t>
            </a:r>
            <a:r>
              <a:rPr lang="en-US" sz="1800" dirty="0"/>
              <a:t> block won’t be shown in all examples, but it’s good practice.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182147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8677E7-17C2-BE48-96AD-56B267C2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Popular libraries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04CEEF-10AC-6C4F-A91A-7706DA59D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63512"/>
            <a:ext cx="10515600" cy="2394487"/>
          </a:xfrm>
        </p:spPr>
        <p:txBody>
          <a:bodyPr/>
          <a:lstStyle/>
          <a:p>
            <a:r>
              <a:rPr lang="en-VN" dirty="0"/>
              <a:t>- Realm Database</a:t>
            </a:r>
          </a:p>
          <a:p>
            <a:r>
              <a:rPr lang="en-VN" dirty="0"/>
              <a:t>- Firebase</a:t>
            </a:r>
          </a:p>
          <a:p>
            <a:r>
              <a:rPr lang="en-VN" dirty="0"/>
              <a:t>- Redux</a:t>
            </a:r>
          </a:p>
          <a:p>
            <a:r>
              <a:rPr lang="en-VN" dirty="0"/>
              <a:t>- Camera</a:t>
            </a:r>
          </a:p>
          <a:p>
            <a:r>
              <a:rPr lang="en-VN"/>
              <a:t>- Map</a:t>
            </a:r>
            <a:endParaRPr lang="en-VN" dirty="0"/>
          </a:p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09680-18A4-9247-A67C-AF271420E6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8829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E584F-F801-734F-B0CD-0F4E6A60B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D346A-87EA-F942-8273-2A68D1CFBE6C}"/>
              </a:ext>
            </a:extLst>
          </p:cNvPr>
          <p:cNvSpPr txBox="1"/>
          <p:nvPr/>
        </p:nvSpPr>
        <p:spPr>
          <a:xfrm>
            <a:off x="743919" y="991892"/>
            <a:ext cx="491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Nested Objects</a:t>
            </a:r>
            <a:endParaRPr lang="en-VN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3020A5-57D4-E048-A482-A99F7D38843A}"/>
              </a:ext>
            </a:extLst>
          </p:cNvPr>
          <p:cNvSpPr txBox="1"/>
          <p:nvPr/>
        </p:nvSpPr>
        <p:spPr>
          <a:xfrm>
            <a:off x="743919" y="1487840"/>
            <a:ext cx="9748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If an object has object properties, values for those properties can be created recursively by specifying JSON values for each child property:</a:t>
            </a:r>
            <a:endParaRPr lang="en-VN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C4EBB-DCC8-E44E-A59A-CB2F94491FE5}"/>
              </a:ext>
            </a:extLst>
          </p:cNvPr>
          <p:cNvSpPr/>
          <p:nvPr/>
        </p:nvSpPr>
        <p:spPr>
          <a:xfrm>
            <a:off x="2608881" y="2123291"/>
            <a:ext cx="6096000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realm.write(() =&gt; 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  realm.create(</a:t>
            </a:r>
            <a:r>
              <a:rPr lang="en-VN" sz="1600" dirty="0">
                <a:solidFill>
                  <a:srgbClr val="86B300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, 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    name: </a:t>
            </a:r>
            <a:r>
              <a:rPr lang="en-VN" sz="1600" dirty="0">
                <a:solidFill>
                  <a:srgbClr val="86B300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'Joe'</a:t>
            </a:r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600" i="1" dirty="0">
                <a:solidFill>
                  <a:srgbClr val="ABB0B6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// nested objects are created recursively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    car: {make: </a:t>
            </a:r>
            <a:r>
              <a:rPr lang="en-VN" sz="1600" dirty="0">
                <a:solidFill>
                  <a:srgbClr val="86B300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'Honda'</a:t>
            </a:r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, model: </a:t>
            </a:r>
            <a:r>
              <a:rPr lang="en-VN" sz="1600" dirty="0">
                <a:solidFill>
                  <a:srgbClr val="86B300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'Accord'</a:t>
            </a:r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, drive: </a:t>
            </a:r>
            <a:r>
              <a:rPr lang="en-VN" sz="1600" dirty="0">
                <a:solidFill>
                  <a:srgbClr val="86B300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'awd'</a:t>
            </a:r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  });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r>
              <a:rPr lang="en-VN" sz="16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8F3BE-EBA6-4646-A409-9609D52B346B}"/>
              </a:ext>
            </a:extLst>
          </p:cNvPr>
          <p:cNvSpPr txBox="1"/>
          <p:nvPr/>
        </p:nvSpPr>
        <p:spPr>
          <a:xfrm>
            <a:off x="743919" y="4313626"/>
            <a:ext cx="3332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Updating Objects</a:t>
            </a:r>
            <a:endParaRPr lang="en-VN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DB7C00-5594-3C45-9B70-45DDF2D23EE2}"/>
              </a:ext>
            </a:extLst>
          </p:cNvPr>
          <p:cNvSpPr txBox="1"/>
          <p:nvPr/>
        </p:nvSpPr>
        <p:spPr>
          <a:xfrm>
            <a:off x="743919" y="4713736"/>
            <a:ext cx="305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Typed Updates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0754B1-F52A-C84F-89C1-2BD0EF925E21}"/>
              </a:ext>
            </a:extLst>
          </p:cNvPr>
          <p:cNvSpPr txBox="1"/>
          <p:nvPr/>
        </p:nvSpPr>
        <p:spPr>
          <a:xfrm>
            <a:off x="743918" y="5284922"/>
            <a:ext cx="4912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You can update any object by setting its properties within a write transaction.</a:t>
            </a:r>
            <a:endParaRPr lang="en-VN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D88220-A927-4E46-84B7-7792ABFE2FA1}"/>
              </a:ext>
            </a:extLst>
          </p:cNvPr>
          <p:cNvSpPr/>
          <p:nvPr/>
        </p:nvSpPr>
        <p:spPr>
          <a:xfrm>
            <a:off x="6311685" y="5245744"/>
            <a:ext cx="3137117" cy="7862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car.miles =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1100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805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EAC3D-BF60-8942-9755-13B988B5BD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7DE2-1106-2942-8426-3B0C33367514}"/>
              </a:ext>
            </a:extLst>
          </p:cNvPr>
          <p:cNvSpPr txBox="1"/>
          <p:nvPr/>
        </p:nvSpPr>
        <p:spPr>
          <a:xfrm>
            <a:off x="511445" y="883403"/>
            <a:ext cx="584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Creating and Updating Objects With Primary Keys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2573E-5A59-D848-9785-32AAF52212F3}"/>
              </a:ext>
            </a:extLst>
          </p:cNvPr>
          <p:cNvSpPr txBox="1"/>
          <p:nvPr/>
        </p:nvSpPr>
        <p:spPr>
          <a:xfrm>
            <a:off x="511444" y="1363851"/>
            <a:ext cx="1129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If your model class includes a </a:t>
            </a:r>
            <a:r>
              <a:rPr lang="en-US" sz="1800" dirty="0">
                <a:hlinkClick r:id="rId2"/>
              </a:rPr>
              <a:t>primary key</a:t>
            </a:r>
            <a:r>
              <a:rPr lang="en-US" sz="1800" dirty="0"/>
              <a:t>, you can have Realm intelligently update or add objects based on their primary key values. This is done by passing true as the third argument to the create method:</a:t>
            </a:r>
            <a:endParaRPr lang="en-VN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17DAC0-F175-884A-85E8-8E2C445759EC}"/>
              </a:ext>
            </a:extLst>
          </p:cNvPr>
          <p:cNvSpPr/>
          <p:nvPr/>
        </p:nvSpPr>
        <p:spPr>
          <a:xfrm>
            <a:off x="2645044" y="2334752"/>
            <a:ext cx="6096000" cy="17113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Create a book object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realm.create(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'Book'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{id: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title: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'Recipes'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price: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Update book with new price keyed off the id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realm.create(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'Book'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{id: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price: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'modified'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1CD00-1DE2-1F43-83E5-5C6F4BC04226}"/>
              </a:ext>
            </a:extLst>
          </p:cNvPr>
          <p:cNvSpPr txBox="1"/>
          <p:nvPr/>
        </p:nvSpPr>
        <p:spPr>
          <a:xfrm>
            <a:off x="511444" y="4494508"/>
            <a:ext cx="1129826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In the example above, since an object already exists with the </a:t>
            </a:r>
            <a:r>
              <a:rPr lang="en-US" sz="1800" b="1" dirty="0"/>
              <a:t>id</a:t>
            </a:r>
            <a:r>
              <a:rPr lang="en-US" sz="1800" dirty="0"/>
              <a:t> value of </a:t>
            </a:r>
            <a:r>
              <a:rPr lang="en-US" sz="1800" b="1" dirty="0"/>
              <a:t>1</a:t>
            </a:r>
            <a:r>
              <a:rPr lang="en-US" sz="1800" dirty="0"/>
              <a:t> and we have passed in </a:t>
            </a:r>
            <a:r>
              <a:rPr lang="en-US" sz="1800" b="1" dirty="0"/>
              <a:t>'modify'</a:t>
            </a:r>
            <a:r>
              <a:rPr lang="en-US" sz="1800" dirty="0"/>
              <a:t> for the third argument, the </a:t>
            </a:r>
            <a:r>
              <a:rPr lang="en-US" sz="1800" b="1" dirty="0"/>
              <a:t>price</a:t>
            </a:r>
            <a:r>
              <a:rPr lang="en-US" sz="1800" dirty="0"/>
              <a:t> property is updated rather than trying to create a new object.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Since the </a:t>
            </a:r>
            <a:r>
              <a:rPr lang="en-US" sz="1800" b="1" dirty="0"/>
              <a:t>title</a:t>
            </a:r>
            <a:r>
              <a:rPr lang="en-US" sz="1800" dirty="0"/>
              <a:t> property is omitted the object retains the original value for this property.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Note that when creating or updating objects with primary key properties the primary key must be specified.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928673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E584F-F801-734F-B0CD-0F4E6A60B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22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D346A-87EA-F942-8273-2A68D1CFBE6C}"/>
              </a:ext>
            </a:extLst>
          </p:cNvPr>
          <p:cNvSpPr txBox="1"/>
          <p:nvPr/>
        </p:nvSpPr>
        <p:spPr>
          <a:xfrm>
            <a:off x="743919" y="991892"/>
            <a:ext cx="491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Deleting Objects</a:t>
            </a:r>
            <a:endParaRPr lang="en-VN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3020A5-57D4-E048-A482-A99F7D38843A}"/>
              </a:ext>
            </a:extLst>
          </p:cNvPr>
          <p:cNvSpPr txBox="1"/>
          <p:nvPr/>
        </p:nvSpPr>
        <p:spPr>
          <a:xfrm>
            <a:off x="743919" y="1487840"/>
            <a:ext cx="974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Objects can be deleted by calling the </a:t>
            </a:r>
            <a:r>
              <a:rPr lang="en-US" sz="1800" b="1" dirty="0"/>
              <a:t>delete</a:t>
            </a:r>
            <a:r>
              <a:rPr lang="en-US" sz="1800" dirty="0"/>
              <a:t> method within a write transaction.</a:t>
            </a:r>
            <a:endParaRPr lang="en-VN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F0687F-42B9-A343-BA64-802307D5AB4C}"/>
              </a:ext>
            </a:extLst>
          </p:cNvPr>
          <p:cNvSpPr/>
          <p:nvPr/>
        </p:nvSpPr>
        <p:spPr>
          <a:xfrm>
            <a:off x="2009614" y="2318658"/>
            <a:ext cx="6762427" cy="2863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Create a book object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book = realm.create(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'Book'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{id: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title: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'Recipes'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price: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Delete the book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realm.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(book);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Delete multiple books by passing in a `Results`, `List`,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or JavaScript `Array`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allBooks = realm.objects(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'Book'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realm.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(allBooks);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Deletes all books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7450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23</a:t>
            </a:fld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09DE3E-1C7E-2947-BCFD-C6E1829C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Realm Database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99AC71-0D62-D642-A5FE-1E9D8F21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1750"/>
            <a:ext cx="4165600" cy="42545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BABE61-B2D6-1F42-9EF1-6F6EEBF8C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Getting Started</a:t>
            </a:r>
          </a:p>
          <a:p>
            <a:r>
              <a:rPr lang="en-US" sz="1800" dirty="0">
                <a:solidFill>
                  <a:schemeClr val="tx1"/>
                </a:solidFill>
              </a:rPr>
              <a:t>Opening Realms</a:t>
            </a:r>
          </a:p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Models</a:t>
            </a:r>
          </a:p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Writes</a:t>
            </a:r>
          </a:p>
          <a:p>
            <a:r>
              <a:rPr lang="en-US" sz="1800" dirty="0"/>
              <a:t>Queries</a:t>
            </a:r>
          </a:p>
          <a:p>
            <a:r>
              <a:rPr lang="en-US" sz="1800" dirty="0"/>
              <a:t>Migrations</a:t>
            </a:r>
          </a:p>
          <a:p>
            <a:r>
              <a:rPr lang="en-US" sz="1800" dirty="0"/>
              <a:t>Realm Notifications</a:t>
            </a:r>
          </a:p>
          <a:p>
            <a:r>
              <a:rPr lang="en-US" sz="1800" dirty="0"/>
              <a:t>Encryption</a:t>
            </a:r>
            <a:endParaRPr lang="en-V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20668-346C-FD47-B213-E7B1CF19AC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23076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DD7F84-D2D5-DD40-98CE-ACB295B3AD24}"/>
              </a:ext>
            </a:extLst>
          </p:cNvPr>
          <p:cNvSpPr/>
          <p:nvPr/>
        </p:nvSpPr>
        <p:spPr>
          <a:xfrm>
            <a:off x="5713062" y="855125"/>
            <a:ext cx="5523210" cy="58663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require(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'realm'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CarSchema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make: 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model: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miles: {type: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'int'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name:    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birthday: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'date'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cars:    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'Car[]'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picture: 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'data?'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optional property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Initialize a Realm with Car and Person models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.open({schema: [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CarSchema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]})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.then(realm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... use the realm instance to read and modify data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})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359889-9000-8946-8004-A61D1DC6E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338F1-035F-F344-9F2E-88B1FC90A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46B0-761E-F546-8CBF-0D97CDADD0B4}"/>
              </a:ext>
            </a:extLst>
          </p:cNvPr>
          <p:cNvSpPr txBox="1"/>
          <p:nvPr/>
        </p:nvSpPr>
        <p:spPr>
          <a:xfrm>
            <a:off x="295759" y="1552932"/>
            <a:ext cx="529977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Realm data models are defined by the schema information passed into a Realm during initialization.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schema for an object consists of the object’s </a:t>
            </a:r>
            <a:r>
              <a:rPr lang="en-US" sz="1800" b="1" dirty="0"/>
              <a:t>name</a:t>
            </a:r>
            <a:r>
              <a:rPr lang="en-US" sz="1800" dirty="0"/>
              <a:t> and a set of properties.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 Each property has a name and is described by either a string containing the property’s type, or an object with </a:t>
            </a:r>
            <a:r>
              <a:rPr lang="en-US" sz="1800" b="1" dirty="0"/>
              <a:t>name</a:t>
            </a:r>
            <a:r>
              <a:rPr lang="en-US" sz="1800" dirty="0"/>
              <a:t>, </a:t>
            </a:r>
            <a:r>
              <a:rPr lang="en-US" sz="1800" b="1" dirty="0"/>
              <a:t>type</a:t>
            </a:r>
            <a:r>
              <a:rPr lang="en-US" sz="1800" dirty="0"/>
              <a:t>, </a:t>
            </a:r>
            <a:r>
              <a:rPr lang="en-US" sz="1800" b="1" dirty="0" err="1"/>
              <a:t>objectType</a:t>
            </a:r>
            <a:r>
              <a:rPr lang="en-US" sz="1800" dirty="0"/>
              <a:t>, </a:t>
            </a:r>
            <a:r>
              <a:rPr lang="en-US" sz="1800" b="1" dirty="0"/>
              <a:t>optional</a:t>
            </a:r>
            <a:r>
              <a:rPr lang="en-US" sz="1800" dirty="0"/>
              <a:t>, </a:t>
            </a:r>
            <a:r>
              <a:rPr lang="en-US" sz="1800" b="1" dirty="0"/>
              <a:t>default</a:t>
            </a:r>
            <a:r>
              <a:rPr lang="en-US" sz="1800" dirty="0"/>
              <a:t>, and </a:t>
            </a:r>
            <a:r>
              <a:rPr lang="en-US" sz="1800" b="1" dirty="0"/>
              <a:t>indexed</a:t>
            </a:r>
            <a:r>
              <a:rPr lang="en-US" sz="1800" dirty="0"/>
              <a:t> fields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To avoid size limitations and a performance impact, it is best not to store large blobs (such as image and video files) directly in Realm. Instead, save the file to a file store (such as S3) and keep only the location of the file and any relevant metadata in Realm.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951262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338F1-035F-F344-9F2E-88B1FC90A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09F3E-6D66-6049-BD34-1F677BC8C470}"/>
              </a:ext>
            </a:extLst>
          </p:cNvPr>
          <p:cNvSpPr txBox="1"/>
          <p:nvPr/>
        </p:nvSpPr>
        <p:spPr>
          <a:xfrm>
            <a:off x="559231" y="655070"/>
            <a:ext cx="3873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Classes</a:t>
            </a:r>
            <a:endParaRPr lang="en-VN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46B0-761E-F546-8CBF-0D97CDADD0B4}"/>
              </a:ext>
            </a:extLst>
          </p:cNvPr>
          <p:cNvSpPr txBox="1"/>
          <p:nvPr/>
        </p:nvSpPr>
        <p:spPr>
          <a:xfrm>
            <a:off x="712923" y="1199892"/>
            <a:ext cx="5383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If you want to use ES2015 classes (and maybe want to inherit existing features), you just need to define the schema on the constructor:</a:t>
            </a:r>
            <a:endParaRPr lang="en-VN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EA2760-6A55-0346-94F3-696192F246CD}"/>
              </a:ext>
            </a:extLst>
          </p:cNvPr>
          <p:cNvSpPr/>
          <p:nvPr/>
        </p:nvSpPr>
        <p:spPr>
          <a:xfrm>
            <a:off x="843367" y="2324332"/>
            <a:ext cx="5252633" cy="3094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fullName()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.firstName +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 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.lastName;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.schema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firstName: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lastName: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r>
              <a:rPr lang="en-VN" sz="18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8995A-66C0-D945-A44A-66C71795AAF6}"/>
              </a:ext>
            </a:extLst>
          </p:cNvPr>
          <p:cNvSpPr txBox="1"/>
          <p:nvPr/>
        </p:nvSpPr>
        <p:spPr>
          <a:xfrm>
            <a:off x="6969069" y="1461607"/>
            <a:ext cx="4510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You can now pass the class itself to the schema property of the open configuration:</a:t>
            </a:r>
            <a:endParaRPr lang="en-V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7578C8-BCA4-2047-9E9C-464558904A3E}"/>
              </a:ext>
            </a:extLst>
          </p:cNvPr>
          <p:cNvSpPr/>
          <p:nvPr/>
        </p:nvSpPr>
        <p:spPr>
          <a:xfrm>
            <a:off x="7253207" y="2622822"/>
            <a:ext cx="4510008" cy="555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.open({schema: [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]})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.then(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/* ... */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);</a:t>
            </a:r>
            <a:r>
              <a:rPr lang="en-VN" sz="1800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49D69C-8A00-8F4B-8999-A9BAB2D59FAB}"/>
              </a:ext>
            </a:extLst>
          </p:cNvPr>
          <p:cNvSpPr/>
          <p:nvPr/>
        </p:nvSpPr>
        <p:spPr>
          <a:xfrm>
            <a:off x="7253207" y="4274057"/>
            <a:ext cx="4510008" cy="18056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john = realm.create(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firstName: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'John'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lastName: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'Smith'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john.lastName =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'Peterson'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console.log(john.fullName);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-&gt; 'John Peterson'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r>
              <a:rPr lang="en-VN" sz="18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49E63-75E5-5E4F-AA9F-A6615292A2FB}"/>
              </a:ext>
            </a:extLst>
          </p:cNvPr>
          <p:cNvSpPr txBox="1"/>
          <p:nvPr/>
        </p:nvSpPr>
        <p:spPr>
          <a:xfrm>
            <a:off x="6969069" y="3766390"/>
            <a:ext cx="43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You access properties as always: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35898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338F1-035F-F344-9F2E-88B1FC90A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09F3E-6D66-6049-BD34-1F677BC8C470}"/>
              </a:ext>
            </a:extLst>
          </p:cNvPr>
          <p:cNvSpPr txBox="1"/>
          <p:nvPr/>
        </p:nvSpPr>
        <p:spPr>
          <a:xfrm>
            <a:off x="559231" y="655070"/>
            <a:ext cx="3873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Supported types</a:t>
            </a:r>
            <a:endParaRPr lang="en-VN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46B0-761E-F546-8CBF-0D97CDADD0B4}"/>
              </a:ext>
            </a:extLst>
          </p:cNvPr>
          <p:cNvSpPr txBox="1"/>
          <p:nvPr/>
        </p:nvSpPr>
        <p:spPr>
          <a:xfrm>
            <a:off x="712923" y="1199892"/>
            <a:ext cx="106408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Realm supports the following basic types: </a:t>
            </a:r>
            <a:r>
              <a:rPr lang="en-US" sz="1800" b="1" dirty="0"/>
              <a:t>bool</a:t>
            </a:r>
            <a:r>
              <a:rPr lang="en-US" sz="1800" dirty="0"/>
              <a:t>, </a:t>
            </a:r>
            <a:r>
              <a:rPr lang="en-US" sz="1800" b="1" dirty="0"/>
              <a:t>int</a:t>
            </a:r>
            <a:r>
              <a:rPr lang="en-US" sz="1800" dirty="0"/>
              <a:t>, </a:t>
            </a:r>
            <a:r>
              <a:rPr lang="en-US" sz="1800" b="1" dirty="0"/>
              <a:t>float</a:t>
            </a:r>
            <a:r>
              <a:rPr lang="en-US" sz="1800" dirty="0"/>
              <a:t>, </a:t>
            </a:r>
            <a:r>
              <a:rPr lang="en-US" sz="1800" b="1" dirty="0"/>
              <a:t>double</a:t>
            </a:r>
            <a:r>
              <a:rPr lang="en-US" sz="1800" dirty="0"/>
              <a:t>, </a:t>
            </a:r>
            <a:r>
              <a:rPr lang="en-US" sz="1800" b="1" dirty="0"/>
              <a:t>string</a:t>
            </a:r>
            <a:r>
              <a:rPr lang="en-US" sz="1800" dirty="0"/>
              <a:t>, </a:t>
            </a:r>
            <a:r>
              <a:rPr lang="en-US" sz="1800" b="1" dirty="0"/>
              <a:t>data</a:t>
            </a:r>
            <a:r>
              <a:rPr lang="en-US" sz="1800" dirty="0"/>
              <a:t>, and </a:t>
            </a:r>
            <a:r>
              <a:rPr lang="en-US" sz="1800" b="1" dirty="0"/>
              <a:t>date</a:t>
            </a:r>
            <a:r>
              <a:rPr lang="en-US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bool</a:t>
            </a:r>
            <a:r>
              <a:rPr lang="en-US" sz="1800" dirty="0"/>
              <a:t> properties map to JavaScript </a:t>
            </a:r>
            <a:r>
              <a:rPr lang="en-US" sz="1800" b="1" dirty="0" err="1"/>
              <a:t>boolean</a:t>
            </a:r>
            <a:r>
              <a:rPr lang="en-US" sz="1800" dirty="0"/>
              <a:t> 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int</a:t>
            </a:r>
            <a:r>
              <a:rPr lang="en-US" sz="1800" dirty="0"/>
              <a:t>, </a:t>
            </a:r>
            <a:r>
              <a:rPr lang="en-US" sz="1800" b="1" dirty="0"/>
              <a:t>float</a:t>
            </a:r>
            <a:r>
              <a:rPr lang="en-US" sz="1800" dirty="0"/>
              <a:t>, and </a:t>
            </a:r>
            <a:r>
              <a:rPr lang="en-US" sz="1800" b="1" dirty="0"/>
              <a:t>double</a:t>
            </a:r>
            <a:r>
              <a:rPr lang="en-US" sz="1800" dirty="0"/>
              <a:t> properties map to JavaScript </a:t>
            </a:r>
            <a:r>
              <a:rPr lang="en-US" sz="1800" b="1" dirty="0"/>
              <a:t>number</a:t>
            </a:r>
            <a:r>
              <a:rPr lang="en-US" sz="1800" dirty="0"/>
              <a:t> values. Internally ‘int’ and ‘double’ are stored as 64 bits while float is stored with 32 bits.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string</a:t>
            </a:r>
            <a:r>
              <a:rPr lang="en-US" sz="1800" dirty="0"/>
              <a:t> properties map to </a:t>
            </a:r>
            <a:r>
              <a:rPr lang="en-US" sz="1800" b="1" dirty="0"/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data</a:t>
            </a:r>
            <a:r>
              <a:rPr lang="en-US" sz="1800" dirty="0"/>
              <a:t> properties map to </a:t>
            </a:r>
            <a:r>
              <a:rPr lang="en-US" sz="1800" b="1" dirty="0" err="1"/>
              <a:t>ArrayBuffer</a:t>
            </a: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date</a:t>
            </a:r>
            <a:r>
              <a:rPr lang="en-US" sz="1800" dirty="0"/>
              <a:t> properties map to Date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94CEAC-B210-2B4D-B007-F9EFF60D8F22}"/>
              </a:ext>
            </a:extLst>
          </p:cNvPr>
          <p:cNvSpPr txBox="1"/>
          <p:nvPr/>
        </p:nvSpPr>
        <p:spPr>
          <a:xfrm>
            <a:off x="712922" y="3429000"/>
            <a:ext cx="1064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When specifying basic properties as a shorthand you may specify only the type rather than having to specify a dictionary with a single entry:</a:t>
            </a:r>
            <a:endParaRPr lang="en-VN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6A4603-F615-474D-8D0F-42DFEDD47213}"/>
              </a:ext>
            </a:extLst>
          </p:cNvPr>
          <p:cNvSpPr/>
          <p:nvPr/>
        </p:nvSpPr>
        <p:spPr>
          <a:xfrm>
            <a:off x="2257587" y="4245639"/>
            <a:ext cx="5119606" cy="19404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CarSchema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The following property types are equivalent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make:   {type: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model: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949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338F1-035F-F344-9F2E-88B1FC90A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09F3E-6D66-6049-BD34-1F677BC8C470}"/>
              </a:ext>
            </a:extLst>
          </p:cNvPr>
          <p:cNvSpPr txBox="1"/>
          <p:nvPr/>
        </p:nvSpPr>
        <p:spPr>
          <a:xfrm>
            <a:off x="559231" y="655070"/>
            <a:ext cx="3873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Optional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46B0-761E-F546-8CBF-0D97CDADD0B4}"/>
              </a:ext>
            </a:extLst>
          </p:cNvPr>
          <p:cNvSpPr txBox="1"/>
          <p:nvPr/>
        </p:nvSpPr>
        <p:spPr>
          <a:xfrm>
            <a:off x="712924" y="1393666"/>
            <a:ext cx="1064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By default, basic types are non-optional and do not support storing </a:t>
            </a:r>
            <a:r>
              <a:rPr lang="en-US" sz="1800" b="1" dirty="0"/>
              <a:t>null</a:t>
            </a:r>
            <a:r>
              <a:rPr lang="en-US" sz="1800" dirty="0"/>
              <a:t> or </a:t>
            </a:r>
            <a:r>
              <a:rPr lang="en-US" sz="1800" b="1" dirty="0"/>
              <a:t>undefined</a:t>
            </a:r>
            <a:r>
              <a:rPr lang="en-US" sz="1800" dirty="0"/>
              <a:t>. Properties can be made optional by specifying the </a:t>
            </a:r>
            <a:r>
              <a:rPr lang="en-US" sz="1800" b="1" dirty="0"/>
              <a:t>optional</a:t>
            </a:r>
            <a:r>
              <a:rPr lang="en-US" sz="1800" dirty="0"/>
              <a:t> designator in your property definition, or with the shorthand syntax, by appending a </a:t>
            </a:r>
            <a:r>
              <a:rPr lang="en-US" sz="1800" b="1" dirty="0"/>
              <a:t>?</a:t>
            </a:r>
            <a:r>
              <a:rPr lang="en-US" sz="1800" dirty="0"/>
              <a:t> to the type name: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AB10FF-7796-6B44-8715-B2AA2B134EF9}"/>
              </a:ext>
            </a:extLst>
          </p:cNvPr>
          <p:cNvSpPr/>
          <p:nvPr/>
        </p:nvSpPr>
        <p:spPr>
          <a:xfrm>
            <a:off x="388749" y="3063677"/>
            <a:ext cx="5568411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realName:   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required property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displayName: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'string?'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optional property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birthday:    {type: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'date'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optional: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optional property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realm =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({schema: [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CarSchema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]});</a:t>
            </a:r>
            <a:endParaRPr lang="en-VN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B32741-860E-E449-9E38-E5B41D49151A}"/>
              </a:ext>
            </a:extLst>
          </p:cNvPr>
          <p:cNvSpPr/>
          <p:nvPr/>
        </p:nvSpPr>
        <p:spPr>
          <a:xfrm>
            <a:off x="6281335" y="2570698"/>
            <a:ext cx="5568411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realm.write(() =&gt;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optional properties can be set to null or undefined at creation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charlie = realm.create(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realName: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'Charlie'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displayName: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could also be omitted entirely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birthday: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1995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optional properties can be set to `null`, `undefined`,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or to a new non-null value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charlie.birthday =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undefined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charlie.displayName =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'Charles'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Setting a non-optional property to null will throw `TypeError`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charlie.realName = null;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17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338F1-035F-F344-9F2E-88B1FC90A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09F3E-6D66-6049-BD34-1F677BC8C470}"/>
              </a:ext>
            </a:extLst>
          </p:cNvPr>
          <p:cNvSpPr txBox="1"/>
          <p:nvPr/>
        </p:nvSpPr>
        <p:spPr>
          <a:xfrm>
            <a:off x="559231" y="655070"/>
            <a:ext cx="3873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List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46B0-761E-F546-8CBF-0D97CDADD0B4}"/>
              </a:ext>
            </a:extLst>
          </p:cNvPr>
          <p:cNvSpPr txBox="1"/>
          <p:nvPr/>
        </p:nvSpPr>
        <p:spPr>
          <a:xfrm>
            <a:off x="712924" y="1254184"/>
            <a:ext cx="1064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 addition to storing individual values, properties can also be declared as a list of any of the supported basic types. This is done by appending </a:t>
            </a:r>
            <a:r>
              <a:rPr lang="en-US" sz="1800" b="1" dirty="0"/>
              <a:t>[ ]</a:t>
            </a:r>
            <a:r>
              <a:rPr lang="en-US" sz="1800" dirty="0"/>
              <a:t> to the type name: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C2B34E-1F5D-7141-A780-F44CD596C682}"/>
              </a:ext>
            </a:extLst>
          </p:cNvPr>
          <p:cNvSpPr/>
          <p:nvPr/>
        </p:nvSpPr>
        <p:spPr>
          <a:xfrm>
            <a:off x="2039965" y="1964866"/>
            <a:ext cx="7986793" cy="48931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testScores: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'double?[]'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realm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({schema: [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CarSchema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]});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charlie = realm.create(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'Charlie'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testScores: [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100.0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Charlie had an excused absense for the second test and was allowed to skip it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charlie.testScores.push(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And then he didn't do so well on the third test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charlie.testScores.push(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70.0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508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D8E30-5290-1346-BE55-579648D86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9D099-983E-2D41-AE9D-626A34EF0ED8}"/>
              </a:ext>
            </a:extLst>
          </p:cNvPr>
          <p:cNvSpPr txBox="1"/>
          <p:nvPr/>
        </p:nvSpPr>
        <p:spPr>
          <a:xfrm>
            <a:off x="898902" y="1551563"/>
            <a:ext cx="104548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When accessing list properties a List object is returned. 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List has methods very similar to a regular JavaScript array. The big difference is that any changes made to a List are automatically persisted to the underlying Realm, and as such they can only be modified in </a:t>
            </a:r>
            <a:r>
              <a:rPr lang="en-US" sz="1800" dirty="0">
                <a:hlinkClick r:id="rId2"/>
              </a:rPr>
              <a:t>write transactions</a:t>
            </a:r>
            <a:r>
              <a:rPr lang="en-US" sz="1800" dirty="0"/>
              <a:t>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Additionally, Lists belong to the underlying object they were acquired from - you can only get List instances by accessing a property from an owning object and they cannot be manually created.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While the values in a list property can be made optional, the list property itself cannot be.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Specifying a list property as optional using the longhand syntax (values: {type: 'int[]', optional: true}) will make the values within the list optional.</a:t>
            </a:r>
          </a:p>
        </p:txBody>
      </p:sp>
    </p:spTree>
    <p:extLst>
      <p:ext uri="{BB962C8B-B14F-4D97-AF65-F5344CB8AC3E}">
        <p14:creationId xmlns:p14="http://schemas.microsoft.com/office/powerpoint/2010/main" val="1857821917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4097</TotalTime>
  <Words>3176</Words>
  <Application>Microsoft Macintosh PowerPoint</Application>
  <PresentationFormat>Widescreen</PresentationFormat>
  <Paragraphs>395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var(--font-monospace)</vt:lpstr>
      <vt:lpstr>Arial</vt:lpstr>
      <vt:lpstr>Calibri</vt:lpstr>
      <vt:lpstr>Monaco</vt:lpstr>
      <vt:lpstr>Times New Roman</vt:lpstr>
      <vt:lpstr>cc_blue</vt:lpstr>
      <vt:lpstr>React Native Basic</vt:lpstr>
      <vt:lpstr>Popular libraries</vt:lpstr>
      <vt:lpstr>Realm Database</vt:lpstr>
      <vt:lpstr>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Writes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73</cp:revision>
  <cp:lastPrinted>2020-04-06T06:57:46Z</cp:lastPrinted>
  <dcterms:created xsi:type="dcterms:W3CDTF">2020-04-06T02:02:09Z</dcterms:created>
  <dcterms:modified xsi:type="dcterms:W3CDTF">2020-06-13T07:59:15Z</dcterms:modified>
</cp:coreProperties>
</file>